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notesMasterIdLst>
    <p:notesMasterId r:id="rId16"/>
  </p:notes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6BB22-50AF-4FAA-AFEB-5F84E972F26C}" v="25" dt="2020-06-02T21:13:26.290"/>
    <p1510:client id="{ED5BB3C4-F7B6-7149-81CD-600FA521E6A8}" v="24" dt="2020-06-02T21:27:25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90" autoAdjust="0"/>
  </p:normalViewPr>
  <p:slideViewPr>
    <p:cSldViewPr snapToGrid="0">
      <p:cViewPr varScale="1">
        <p:scale>
          <a:sx n="99" d="100"/>
          <a:sy n="99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8CC98-4552-4495-9B8E-FE1DEEE72E78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1651E7-71F0-4C89-8F7E-30B04D8A6EA2}">
      <dgm:prSet/>
      <dgm:spPr/>
      <dgm:t>
        <a:bodyPr/>
        <a:lstStyle/>
        <a:p>
          <a:pPr>
            <a:defRPr cap="all"/>
          </a:pPr>
          <a:r>
            <a:rPr lang="en-US"/>
            <a:t>14 endpoints were developed.</a:t>
          </a:r>
        </a:p>
      </dgm:t>
    </dgm:pt>
    <dgm:pt modelId="{3A5AEB74-67B2-4C23-99B6-BA2775BE5A1A}" type="parTrans" cxnId="{8D19D2A9-EAC0-465A-9717-4026B0AC5792}">
      <dgm:prSet/>
      <dgm:spPr/>
      <dgm:t>
        <a:bodyPr/>
        <a:lstStyle/>
        <a:p>
          <a:endParaRPr lang="en-US"/>
        </a:p>
      </dgm:t>
    </dgm:pt>
    <dgm:pt modelId="{DA39EBFD-295D-412E-B10D-65EAFB8D5ADF}" type="sibTrans" cxnId="{8D19D2A9-EAC0-465A-9717-4026B0AC5792}">
      <dgm:prSet/>
      <dgm:spPr/>
      <dgm:t>
        <a:bodyPr/>
        <a:lstStyle/>
        <a:p>
          <a:endParaRPr lang="en-US"/>
        </a:p>
      </dgm:t>
    </dgm:pt>
    <dgm:pt modelId="{085F7A70-5605-4C3A-B0B3-57FC02B07B55}">
      <dgm:prSet/>
      <dgm:spPr/>
      <dgm:t>
        <a:bodyPr/>
        <a:lstStyle/>
        <a:p>
          <a:pPr>
            <a:defRPr cap="all"/>
          </a:pPr>
          <a:r>
            <a:rPr lang="en-US" dirty="0"/>
            <a:t>18 unit tests were written. </a:t>
          </a:r>
        </a:p>
      </dgm:t>
    </dgm:pt>
    <dgm:pt modelId="{7823D8E9-D713-403A-8971-29E84ADAA2C5}" type="parTrans" cxnId="{45DEABB2-9989-4890-AF82-2199D3165C36}">
      <dgm:prSet/>
      <dgm:spPr/>
      <dgm:t>
        <a:bodyPr/>
        <a:lstStyle/>
        <a:p>
          <a:endParaRPr lang="en-US"/>
        </a:p>
      </dgm:t>
    </dgm:pt>
    <dgm:pt modelId="{C50BA324-8212-44B3-9E01-834354B3E23D}" type="sibTrans" cxnId="{45DEABB2-9989-4890-AF82-2199D3165C36}">
      <dgm:prSet/>
      <dgm:spPr/>
      <dgm:t>
        <a:bodyPr/>
        <a:lstStyle/>
        <a:p>
          <a:endParaRPr lang="en-US"/>
        </a:p>
      </dgm:t>
    </dgm:pt>
    <dgm:pt modelId="{3C05CFAF-BDA0-4DD9-AC4F-7D6456B50F30}">
      <dgm:prSet/>
      <dgm:spPr/>
      <dgm:t>
        <a:bodyPr/>
        <a:lstStyle/>
        <a:p>
          <a:pPr>
            <a:defRPr cap="all"/>
          </a:pPr>
          <a:r>
            <a:rPr lang="en-US"/>
            <a:t>Between the controller and unit test files there are over 1,000 lines of code.</a:t>
          </a:r>
        </a:p>
      </dgm:t>
    </dgm:pt>
    <dgm:pt modelId="{902815C0-6112-4238-AAE2-C8AAA7970D56}" type="parTrans" cxnId="{CC5EE5D9-C72A-4D14-A1C2-B696B6072CD7}">
      <dgm:prSet/>
      <dgm:spPr/>
      <dgm:t>
        <a:bodyPr/>
        <a:lstStyle/>
        <a:p>
          <a:endParaRPr lang="en-US"/>
        </a:p>
      </dgm:t>
    </dgm:pt>
    <dgm:pt modelId="{5FE05577-4000-45CB-A076-B9979E347908}" type="sibTrans" cxnId="{CC5EE5D9-C72A-4D14-A1C2-B696B6072CD7}">
      <dgm:prSet/>
      <dgm:spPr/>
      <dgm:t>
        <a:bodyPr/>
        <a:lstStyle/>
        <a:p>
          <a:endParaRPr lang="en-US"/>
        </a:p>
      </dgm:t>
    </dgm:pt>
    <dgm:pt modelId="{5F658683-7DD8-491A-8F30-54442C764949}">
      <dgm:prSet/>
      <dgm:spPr/>
      <dgm:t>
        <a:bodyPr/>
        <a:lstStyle/>
        <a:p>
          <a:pPr>
            <a:defRPr cap="all"/>
          </a:pPr>
          <a:r>
            <a:rPr lang="en-US"/>
            <a:t>At least 120 hours were spent on this project (don’t ask for actual hour count) </a:t>
          </a:r>
        </a:p>
      </dgm:t>
    </dgm:pt>
    <dgm:pt modelId="{97BC78ED-D89B-489A-9156-D2B0A18CB08C}" type="parTrans" cxnId="{0FB254FF-5796-44CA-B3E1-D3E70D6EEC85}">
      <dgm:prSet/>
      <dgm:spPr/>
      <dgm:t>
        <a:bodyPr/>
        <a:lstStyle/>
        <a:p>
          <a:endParaRPr lang="en-US"/>
        </a:p>
      </dgm:t>
    </dgm:pt>
    <dgm:pt modelId="{73DF0674-2C80-41DA-9D49-C543C87FEE92}" type="sibTrans" cxnId="{0FB254FF-5796-44CA-B3E1-D3E70D6EEC85}">
      <dgm:prSet/>
      <dgm:spPr/>
      <dgm:t>
        <a:bodyPr/>
        <a:lstStyle/>
        <a:p>
          <a:endParaRPr lang="en-US"/>
        </a:p>
      </dgm:t>
    </dgm:pt>
    <dgm:pt modelId="{C3098978-2910-49BB-A2CE-5553A1F0980C}">
      <dgm:prSet/>
      <dgm:spPr/>
      <dgm:t>
        <a:bodyPr/>
        <a:lstStyle/>
        <a:p>
          <a:pPr>
            <a:defRPr cap="all"/>
          </a:pPr>
          <a:r>
            <a:rPr lang="en-US"/>
            <a:t>Configured GitHub actions to build and test project on each commit</a:t>
          </a:r>
        </a:p>
      </dgm:t>
    </dgm:pt>
    <dgm:pt modelId="{2763955D-1984-4E0E-8068-EE90CFFA079D}" type="parTrans" cxnId="{9A6F31D2-CA42-4E9E-AE2D-2771C58F43B1}">
      <dgm:prSet/>
      <dgm:spPr/>
      <dgm:t>
        <a:bodyPr/>
        <a:lstStyle/>
        <a:p>
          <a:endParaRPr lang="en-US"/>
        </a:p>
      </dgm:t>
    </dgm:pt>
    <dgm:pt modelId="{C0C59995-DCD7-4461-92CF-71615488D7C6}" type="sibTrans" cxnId="{9A6F31D2-CA42-4E9E-AE2D-2771C58F43B1}">
      <dgm:prSet/>
      <dgm:spPr/>
      <dgm:t>
        <a:bodyPr/>
        <a:lstStyle/>
        <a:p>
          <a:endParaRPr lang="en-US"/>
        </a:p>
      </dgm:t>
    </dgm:pt>
    <dgm:pt modelId="{C5E38ADE-E398-4E01-BD57-010E39C62BFA}" type="pres">
      <dgm:prSet presAssocID="{37D8CC98-4552-4495-9B8E-FE1DEEE72E78}" presName="root" presStyleCnt="0">
        <dgm:presLayoutVars>
          <dgm:dir/>
          <dgm:resizeHandles val="exact"/>
        </dgm:presLayoutVars>
      </dgm:prSet>
      <dgm:spPr/>
    </dgm:pt>
    <dgm:pt modelId="{20B7F800-5171-4C2B-AC03-CCDA9109D664}" type="pres">
      <dgm:prSet presAssocID="{DC1651E7-71F0-4C89-8F7E-30B04D8A6EA2}" presName="compNode" presStyleCnt="0"/>
      <dgm:spPr/>
    </dgm:pt>
    <dgm:pt modelId="{B52992A1-40D1-4E39-9733-E8670817CA96}" type="pres">
      <dgm:prSet presAssocID="{DC1651E7-71F0-4C89-8F7E-30B04D8A6EA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681B0E8-1EF4-4E14-9BB3-EA2D4A4F9D83}" type="pres">
      <dgm:prSet presAssocID="{DC1651E7-71F0-4C89-8F7E-30B04D8A6EA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E688785-EBF4-434C-B88D-F4ACC90E8273}" type="pres">
      <dgm:prSet presAssocID="{DC1651E7-71F0-4C89-8F7E-30B04D8A6EA2}" presName="spaceRect" presStyleCnt="0"/>
      <dgm:spPr/>
    </dgm:pt>
    <dgm:pt modelId="{A98E5E97-B4E6-464C-977A-62E824728AF6}" type="pres">
      <dgm:prSet presAssocID="{DC1651E7-71F0-4C89-8F7E-30B04D8A6EA2}" presName="textRect" presStyleLbl="revTx" presStyleIdx="0" presStyleCnt="5">
        <dgm:presLayoutVars>
          <dgm:chMax val="1"/>
          <dgm:chPref val="1"/>
        </dgm:presLayoutVars>
      </dgm:prSet>
      <dgm:spPr/>
    </dgm:pt>
    <dgm:pt modelId="{18AAADAC-AD88-478F-AFE8-94E091D7E1C0}" type="pres">
      <dgm:prSet presAssocID="{DA39EBFD-295D-412E-B10D-65EAFB8D5ADF}" presName="sibTrans" presStyleCnt="0"/>
      <dgm:spPr/>
    </dgm:pt>
    <dgm:pt modelId="{EB9B2CA5-0842-4BF4-8D31-B323A8F7E75C}" type="pres">
      <dgm:prSet presAssocID="{085F7A70-5605-4C3A-B0B3-57FC02B07B55}" presName="compNode" presStyleCnt="0"/>
      <dgm:spPr/>
    </dgm:pt>
    <dgm:pt modelId="{F6EA2B68-A5B2-4143-B9EC-3F85CD2B8D76}" type="pres">
      <dgm:prSet presAssocID="{085F7A70-5605-4C3A-B0B3-57FC02B07B5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D05F0BC-6EC2-4EAA-9A07-863F964A1214}" type="pres">
      <dgm:prSet presAssocID="{085F7A70-5605-4C3A-B0B3-57FC02B07B5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1D1245E4-CEAB-417F-8FD2-BC478A16D0C6}" type="pres">
      <dgm:prSet presAssocID="{085F7A70-5605-4C3A-B0B3-57FC02B07B55}" presName="spaceRect" presStyleCnt="0"/>
      <dgm:spPr/>
    </dgm:pt>
    <dgm:pt modelId="{8D3BE9C7-C519-493F-95FC-CE265397BFE9}" type="pres">
      <dgm:prSet presAssocID="{085F7A70-5605-4C3A-B0B3-57FC02B07B55}" presName="textRect" presStyleLbl="revTx" presStyleIdx="1" presStyleCnt="5">
        <dgm:presLayoutVars>
          <dgm:chMax val="1"/>
          <dgm:chPref val="1"/>
        </dgm:presLayoutVars>
      </dgm:prSet>
      <dgm:spPr/>
    </dgm:pt>
    <dgm:pt modelId="{48D34601-EF02-42D4-9C10-E115DCD4F35D}" type="pres">
      <dgm:prSet presAssocID="{C50BA324-8212-44B3-9E01-834354B3E23D}" presName="sibTrans" presStyleCnt="0"/>
      <dgm:spPr/>
    </dgm:pt>
    <dgm:pt modelId="{A97906C7-C159-4A29-A077-07645FB69E08}" type="pres">
      <dgm:prSet presAssocID="{3C05CFAF-BDA0-4DD9-AC4F-7D6456B50F30}" presName="compNode" presStyleCnt="0"/>
      <dgm:spPr/>
    </dgm:pt>
    <dgm:pt modelId="{2055C762-6E62-4BE6-8A23-ABEFD7B07D17}" type="pres">
      <dgm:prSet presAssocID="{3C05CFAF-BDA0-4DD9-AC4F-7D6456B50F30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0EDE320-0E34-4850-B9F3-FB7ACC0E28F7}" type="pres">
      <dgm:prSet presAssocID="{3C05CFAF-BDA0-4DD9-AC4F-7D6456B50F3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D530892F-AED4-4BBC-A17A-2E86CD51733D}" type="pres">
      <dgm:prSet presAssocID="{3C05CFAF-BDA0-4DD9-AC4F-7D6456B50F30}" presName="spaceRect" presStyleCnt="0"/>
      <dgm:spPr/>
    </dgm:pt>
    <dgm:pt modelId="{295C0567-089B-4C5A-BA12-C5557206EB22}" type="pres">
      <dgm:prSet presAssocID="{3C05CFAF-BDA0-4DD9-AC4F-7D6456B50F30}" presName="textRect" presStyleLbl="revTx" presStyleIdx="2" presStyleCnt="5">
        <dgm:presLayoutVars>
          <dgm:chMax val="1"/>
          <dgm:chPref val="1"/>
        </dgm:presLayoutVars>
      </dgm:prSet>
      <dgm:spPr/>
    </dgm:pt>
    <dgm:pt modelId="{FB2314CB-BCA3-4C1D-A57C-0F2F46EA06BC}" type="pres">
      <dgm:prSet presAssocID="{5FE05577-4000-45CB-A076-B9979E347908}" presName="sibTrans" presStyleCnt="0"/>
      <dgm:spPr/>
    </dgm:pt>
    <dgm:pt modelId="{803EB2C8-A246-449B-904B-AA31224D309A}" type="pres">
      <dgm:prSet presAssocID="{5F658683-7DD8-491A-8F30-54442C764949}" presName="compNode" presStyleCnt="0"/>
      <dgm:spPr/>
    </dgm:pt>
    <dgm:pt modelId="{B66D0985-0C33-401D-B7DC-7978EB2CDA94}" type="pres">
      <dgm:prSet presAssocID="{5F658683-7DD8-491A-8F30-54442C76494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B71A68F-B46A-4182-B17B-7149B0FA151C}" type="pres">
      <dgm:prSet presAssocID="{5F658683-7DD8-491A-8F30-54442C76494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68955E2-1405-492D-AAF2-C63B5EF76BD1}" type="pres">
      <dgm:prSet presAssocID="{5F658683-7DD8-491A-8F30-54442C764949}" presName="spaceRect" presStyleCnt="0"/>
      <dgm:spPr/>
    </dgm:pt>
    <dgm:pt modelId="{9391EA6A-41B5-4A0C-A0FA-E621434F400F}" type="pres">
      <dgm:prSet presAssocID="{5F658683-7DD8-491A-8F30-54442C764949}" presName="textRect" presStyleLbl="revTx" presStyleIdx="3" presStyleCnt="5">
        <dgm:presLayoutVars>
          <dgm:chMax val="1"/>
          <dgm:chPref val="1"/>
        </dgm:presLayoutVars>
      </dgm:prSet>
      <dgm:spPr/>
    </dgm:pt>
    <dgm:pt modelId="{212CCC8A-F8E6-41AF-9928-5605030EFA56}" type="pres">
      <dgm:prSet presAssocID="{73DF0674-2C80-41DA-9D49-C543C87FEE92}" presName="sibTrans" presStyleCnt="0"/>
      <dgm:spPr/>
    </dgm:pt>
    <dgm:pt modelId="{976B21BD-D410-4717-B5BD-86B29A96F085}" type="pres">
      <dgm:prSet presAssocID="{C3098978-2910-49BB-A2CE-5553A1F0980C}" presName="compNode" presStyleCnt="0"/>
      <dgm:spPr/>
    </dgm:pt>
    <dgm:pt modelId="{5F7BC126-F962-4751-BC08-3EA926134A48}" type="pres">
      <dgm:prSet presAssocID="{C3098978-2910-49BB-A2CE-5553A1F0980C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3734767-20B4-4186-B6B7-06C4FD11C905}" type="pres">
      <dgm:prSet presAssocID="{C3098978-2910-49BB-A2CE-5553A1F098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BA60F742-E94D-43B6-81CE-3C3F981C471D}" type="pres">
      <dgm:prSet presAssocID="{C3098978-2910-49BB-A2CE-5553A1F0980C}" presName="spaceRect" presStyleCnt="0"/>
      <dgm:spPr/>
    </dgm:pt>
    <dgm:pt modelId="{62821C67-5181-435F-AD13-8C65DF56CCF3}" type="pres">
      <dgm:prSet presAssocID="{C3098978-2910-49BB-A2CE-5553A1F0980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B21B20D-8C6D-42B6-8738-D162D0D90C62}" type="presOf" srcId="{DC1651E7-71F0-4C89-8F7E-30B04D8A6EA2}" destId="{A98E5E97-B4E6-464C-977A-62E824728AF6}" srcOrd="0" destOrd="0" presId="urn:microsoft.com/office/officeart/2018/5/layout/IconLeafLabelList"/>
    <dgm:cxn modelId="{C89A8410-A1EC-4468-8626-ACB8037E7FD5}" type="presOf" srcId="{085F7A70-5605-4C3A-B0B3-57FC02B07B55}" destId="{8D3BE9C7-C519-493F-95FC-CE265397BFE9}" srcOrd="0" destOrd="0" presId="urn:microsoft.com/office/officeart/2018/5/layout/IconLeafLabelList"/>
    <dgm:cxn modelId="{DAF90C31-FFA7-405C-AF4A-475A956E50F5}" type="presOf" srcId="{3C05CFAF-BDA0-4DD9-AC4F-7D6456B50F30}" destId="{295C0567-089B-4C5A-BA12-C5557206EB22}" srcOrd="0" destOrd="0" presId="urn:microsoft.com/office/officeart/2018/5/layout/IconLeafLabelList"/>
    <dgm:cxn modelId="{22BEF133-DC1C-4B9E-82C1-0DA76024066B}" type="presOf" srcId="{37D8CC98-4552-4495-9B8E-FE1DEEE72E78}" destId="{C5E38ADE-E398-4E01-BD57-010E39C62BFA}" srcOrd="0" destOrd="0" presId="urn:microsoft.com/office/officeart/2018/5/layout/IconLeafLabelList"/>
    <dgm:cxn modelId="{0209313D-9CC6-4B73-81FC-2B794099BC8E}" type="presOf" srcId="{C3098978-2910-49BB-A2CE-5553A1F0980C}" destId="{62821C67-5181-435F-AD13-8C65DF56CCF3}" srcOrd="0" destOrd="0" presId="urn:microsoft.com/office/officeart/2018/5/layout/IconLeafLabelList"/>
    <dgm:cxn modelId="{130AB592-C138-4F09-A028-38B6603E1CF1}" type="presOf" srcId="{5F658683-7DD8-491A-8F30-54442C764949}" destId="{9391EA6A-41B5-4A0C-A0FA-E621434F400F}" srcOrd="0" destOrd="0" presId="urn:microsoft.com/office/officeart/2018/5/layout/IconLeafLabelList"/>
    <dgm:cxn modelId="{8D19D2A9-EAC0-465A-9717-4026B0AC5792}" srcId="{37D8CC98-4552-4495-9B8E-FE1DEEE72E78}" destId="{DC1651E7-71F0-4C89-8F7E-30B04D8A6EA2}" srcOrd="0" destOrd="0" parTransId="{3A5AEB74-67B2-4C23-99B6-BA2775BE5A1A}" sibTransId="{DA39EBFD-295D-412E-B10D-65EAFB8D5ADF}"/>
    <dgm:cxn modelId="{45DEABB2-9989-4890-AF82-2199D3165C36}" srcId="{37D8CC98-4552-4495-9B8E-FE1DEEE72E78}" destId="{085F7A70-5605-4C3A-B0B3-57FC02B07B55}" srcOrd="1" destOrd="0" parTransId="{7823D8E9-D713-403A-8971-29E84ADAA2C5}" sibTransId="{C50BA324-8212-44B3-9E01-834354B3E23D}"/>
    <dgm:cxn modelId="{9A6F31D2-CA42-4E9E-AE2D-2771C58F43B1}" srcId="{37D8CC98-4552-4495-9B8E-FE1DEEE72E78}" destId="{C3098978-2910-49BB-A2CE-5553A1F0980C}" srcOrd="4" destOrd="0" parTransId="{2763955D-1984-4E0E-8068-EE90CFFA079D}" sibTransId="{C0C59995-DCD7-4461-92CF-71615488D7C6}"/>
    <dgm:cxn modelId="{CC5EE5D9-C72A-4D14-A1C2-B696B6072CD7}" srcId="{37D8CC98-4552-4495-9B8E-FE1DEEE72E78}" destId="{3C05CFAF-BDA0-4DD9-AC4F-7D6456B50F30}" srcOrd="2" destOrd="0" parTransId="{902815C0-6112-4238-AAE2-C8AAA7970D56}" sibTransId="{5FE05577-4000-45CB-A076-B9979E347908}"/>
    <dgm:cxn modelId="{0FB254FF-5796-44CA-B3E1-D3E70D6EEC85}" srcId="{37D8CC98-4552-4495-9B8E-FE1DEEE72E78}" destId="{5F658683-7DD8-491A-8F30-54442C764949}" srcOrd="3" destOrd="0" parTransId="{97BC78ED-D89B-489A-9156-D2B0A18CB08C}" sibTransId="{73DF0674-2C80-41DA-9D49-C543C87FEE92}"/>
    <dgm:cxn modelId="{86BFBE96-E619-45D6-98DB-98595EEE0E8D}" type="presParOf" srcId="{C5E38ADE-E398-4E01-BD57-010E39C62BFA}" destId="{20B7F800-5171-4C2B-AC03-CCDA9109D664}" srcOrd="0" destOrd="0" presId="urn:microsoft.com/office/officeart/2018/5/layout/IconLeafLabelList"/>
    <dgm:cxn modelId="{2E0E9DB2-0DD9-48D8-8362-ED806CB9A7F3}" type="presParOf" srcId="{20B7F800-5171-4C2B-AC03-CCDA9109D664}" destId="{B52992A1-40D1-4E39-9733-E8670817CA96}" srcOrd="0" destOrd="0" presId="urn:microsoft.com/office/officeart/2018/5/layout/IconLeafLabelList"/>
    <dgm:cxn modelId="{720FAA67-ABAA-4759-A115-4FC87963B550}" type="presParOf" srcId="{20B7F800-5171-4C2B-AC03-CCDA9109D664}" destId="{8681B0E8-1EF4-4E14-9BB3-EA2D4A4F9D83}" srcOrd="1" destOrd="0" presId="urn:microsoft.com/office/officeart/2018/5/layout/IconLeafLabelList"/>
    <dgm:cxn modelId="{4F223562-661E-49F6-BEE3-CDD2CF590C5B}" type="presParOf" srcId="{20B7F800-5171-4C2B-AC03-CCDA9109D664}" destId="{0E688785-EBF4-434C-B88D-F4ACC90E8273}" srcOrd="2" destOrd="0" presId="urn:microsoft.com/office/officeart/2018/5/layout/IconLeafLabelList"/>
    <dgm:cxn modelId="{D4E5800D-CF50-4696-8E5A-AF02B32FD9DD}" type="presParOf" srcId="{20B7F800-5171-4C2B-AC03-CCDA9109D664}" destId="{A98E5E97-B4E6-464C-977A-62E824728AF6}" srcOrd="3" destOrd="0" presId="urn:microsoft.com/office/officeart/2018/5/layout/IconLeafLabelList"/>
    <dgm:cxn modelId="{32423C91-A955-4E72-B8DF-014EDD6E5BE1}" type="presParOf" srcId="{C5E38ADE-E398-4E01-BD57-010E39C62BFA}" destId="{18AAADAC-AD88-478F-AFE8-94E091D7E1C0}" srcOrd="1" destOrd="0" presId="urn:microsoft.com/office/officeart/2018/5/layout/IconLeafLabelList"/>
    <dgm:cxn modelId="{DFE7F496-9A89-40C6-8099-6C5156299F4D}" type="presParOf" srcId="{C5E38ADE-E398-4E01-BD57-010E39C62BFA}" destId="{EB9B2CA5-0842-4BF4-8D31-B323A8F7E75C}" srcOrd="2" destOrd="0" presId="urn:microsoft.com/office/officeart/2018/5/layout/IconLeafLabelList"/>
    <dgm:cxn modelId="{8F424D14-8E1F-4B63-A612-E00086CBE530}" type="presParOf" srcId="{EB9B2CA5-0842-4BF4-8D31-B323A8F7E75C}" destId="{F6EA2B68-A5B2-4143-B9EC-3F85CD2B8D76}" srcOrd="0" destOrd="0" presId="urn:microsoft.com/office/officeart/2018/5/layout/IconLeafLabelList"/>
    <dgm:cxn modelId="{78C7E1AE-AC4F-4775-BA48-905A97CC8F91}" type="presParOf" srcId="{EB9B2CA5-0842-4BF4-8D31-B323A8F7E75C}" destId="{0D05F0BC-6EC2-4EAA-9A07-863F964A1214}" srcOrd="1" destOrd="0" presId="urn:microsoft.com/office/officeart/2018/5/layout/IconLeafLabelList"/>
    <dgm:cxn modelId="{C3997053-A433-4A85-95D3-CA0E17AC3E4D}" type="presParOf" srcId="{EB9B2CA5-0842-4BF4-8D31-B323A8F7E75C}" destId="{1D1245E4-CEAB-417F-8FD2-BC478A16D0C6}" srcOrd="2" destOrd="0" presId="urn:microsoft.com/office/officeart/2018/5/layout/IconLeafLabelList"/>
    <dgm:cxn modelId="{CCCDF59A-440E-4CF3-A446-01B582E11A08}" type="presParOf" srcId="{EB9B2CA5-0842-4BF4-8D31-B323A8F7E75C}" destId="{8D3BE9C7-C519-493F-95FC-CE265397BFE9}" srcOrd="3" destOrd="0" presId="urn:microsoft.com/office/officeart/2018/5/layout/IconLeafLabelList"/>
    <dgm:cxn modelId="{51FA4184-D871-4742-9431-0A2AD03E74C8}" type="presParOf" srcId="{C5E38ADE-E398-4E01-BD57-010E39C62BFA}" destId="{48D34601-EF02-42D4-9C10-E115DCD4F35D}" srcOrd="3" destOrd="0" presId="urn:microsoft.com/office/officeart/2018/5/layout/IconLeafLabelList"/>
    <dgm:cxn modelId="{0BD6D664-53B1-48E6-9B11-BB5629DB9664}" type="presParOf" srcId="{C5E38ADE-E398-4E01-BD57-010E39C62BFA}" destId="{A97906C7-C159-4A29-A077-07645FB69E08}" srcOrd="4" destOrd="0" presId="urn:microsoft.com/office/officeart/2018/5/layout/IconLeafLabelList"/>
    <dgm:cxn modelId="{C18FC743-6458-431A-9EBE-0771BF0EBE1F}" type="presParOf" srcId="{A97906C7-C159-4A29-A077-07645FB69E08}" destId="{2055C762-6E62-4BE6-8A23-ABEFD7B07D17}" srcOrd="0" destOrd="0" presId="urn:microsoft.com/office/officeart/2018/5/layout/IconLeafLabelList"/>
    <dgm:cxn modelId="{00188E03-E3C0-4976-9864-C485FF4E6298}" type="presParOf" srcId="{A97906C7-C159-4A29-A077-07645FB69E08}" destId="{F0EDE320-0E34-4850-B9F3-FB7ACC0E28F7}" srcOrd="1" destOrd="0" presId="urn:microsoft.com/office/officeart/2018/5/layout/IconLeafLabelList"/>
    <dgm:cxn modelId="{AACCA1AC-DBAC-476F-AAC4-978E045753CA}" type="presParOf" srcId="{A97906C7-C159-4A29-A077-07645FB69E08}" destId="{D530892F-AED4-4BBC-A17A-2E86CD51733D}" srcOrd="2" destOrd="0" presId="urn:microsoft.com/office/officeart/2018/5/layout/IconLeafLabelList"/>
    <dgm:cxn modelId="{F49D6013-0B70-462E-8FBD-42D7D9FF29DE}" type="presParOf" srcId="{A97906C7-C159-4A29-A077-07645FB69E08}" destId="{295C0567-089B-4C5A-BA12-C5557206EB22}" srcOrd="3" destOrd="0" presId="urn:microsoft.com/office/officeart/2018/5/layout/IconLeafLabelList"/>
    <dgm:cxn modelId="{273E1868-7CB9-40A5-AB80-69A315A174F0}" type="presParOf" srcId="{C5E38ADE-E398-4E01-BD57-010E39C62BFA}" destId="{FB2314CB-BCA3-4C1D-A57C-0F2F46EA06BC}" srcOrd="5" destOrd="0" presId="urn:microsoft.com/office/officeart/2018/5/layout/IconLeafLabelList"/>
    <dgm:cxn modelId="{3443CDD6-D8CF-45AE-A60C-7AB058311629}" type="presParOf" srcId="{C5E38ADE-E398-4E01-BD57-010E39C62BFA}" destId="{803EB2C8-A246-449B-904B-AA31224D309A}" srcOrd="6" destOrd="0" presId="urn:microsoft.com/office/officeart/2018/5/layout/IconLeafLabelList"/>
    <dgm:cxn modelId="{3B8725FE-4F1F-43DE-9D4B-0091E331CF6E}" type="presParOf" srcId="{803EB2C8-A246-449B-904B-AA31224D309A}" destId="{B66D0985-0C33-401D-B7DC-7978EB2CDA94}" srcOrd="0" destOrd="0" presId="urn:microsoft.com/office/officeart/2018/5/layout/IconLeafLabelList"/>
    <dgm:cxn modelId="{2AA09758-EF77-40E5-8E02-234EA5647C9B}" type="presParOf" srcId="{803EB2C8-A246-449B-904B-AA31224D309A}" destId="{EB71A68F-B46A-4182-B17B-7149B0FA151C}" srcOrd="1" destOrd="0" presId="urn:microsoft.com/office/officeart/2018/5/layout/IconLeafLabelList"/>
    <dgm:cxn modelId="{5EA90D28-9115-4376-9C81-EB2318AC5241}" type="presParOf" srcId="{803EB2C8-A246-449B-904B-AA31224D309A}" destId="{F68955E2-1405-492D-AAF2-C63B5EF76BD1}" srcOrd="2" destOrd="0" presId="urn:microsoft.com/office/officeart/2018/5/layout/IconLeafLabelList"/>
    <dgm:cxn modelId="{84D7F53B-6798-485D-9431-33672703C78D}" type="presParOf" srcId="{803EB2C8-A246-449B-904B-AA31224D309A}" destId="{9391EA6A-41B5-4A0C-A0FA-E621434F400F}" srcOrd="3" destOrd="0" presId="urn:microsoft.com/office/officeart/2018/5/layout/IconLeafLabelList"/>
    <dgm:cxn modelId="{D7496B40-2563-44CF-A7FE-9EE5109A8DF5}" type="presParOf" srcId="{C5E38ADE-E398-4E01-BD57-010E39C62BFA}" destId="{212CCC8A-F8E6-41AF-9928-5605030EFA56}" srcOrd="7" destOrd="0" presId="urn:microsoft.com/office/officeart/2018/5/layout/IconLeafLabelList"/>
    <dgm:cxn modelId="{31894748-8774-4ABB-A072-C4C2901314B8}" type="presParOf" srcId="{C5E38ADE-E398-4E01-BD57-010E39C62BFA}" destId="{976B21BD-D410-4717-B5BD-86B29A96F085}" srcOrd="8" destOrd="0" presId="urn:microsoft.com/office/officeart/2018/5/layout/IconLeafLabelList"/>
    <dgm:cxn modelId="{6D75C9B4-3842-4A80-877A-066778E2D90F}" type="presParOf" srcId="{976B21BD-D410-4717-B5BD-86B29A96F085}" destId="{5F7BC126-F962-4751-BC08-3EA926134A48}" srcOrd="0" destOrd="0" presId="urn:microsoft.com/office/officeart/2018/5/layout/IconLeafLabelList"/>
    <dgm:cxn modelId="{693BA25E-68CD-41DF-A271-02DCFE78B3AB}" type="presParOf" srcId="{976B21BD-D410-4717-B5BD-86B29A96F085}" destId="{A3734767-20B4-4186-B6B7-06C4FD11C905}" srcOrd="1" destOrd="0" presId="urn:microsoft.com/office/officeart/2018/5/layout/IconLeafLabelList"/>
    <dgm:cxn modelId="{809E88BE-744F-491B-A909-0E69A1E46226}" type="presParOf" srcId="{976B21BD-D410-4717-B5BD-86B29A96F085}" destId="{BA60F742-E94D-43B6-81CE-3C3F981C471D}" srcOrd="2" destOrd="0" presId="urn:microsoft.com/office/officeart/2018/5/layout/IconLeafLabelList"/>
    <dgm:cxn modelId="{E0D9D673-C210-49EF-816B-CB647C541E1E}" type="presParOf" srcId="{976B21BD-D410-4717-B5BD-86B29A96F085}" destId="{62821C67-5181-435F-AD13-8C65DF56CCF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992A1-40D1-4E39-9733-E8670817CA96}">
      <dsp:nvSpPr>
        <dsp:cNvPr id="0" name=""/>
        <dsp:cNvSpPr/>
      </dsp:nvSpPr>
      <dsp:spPr>
        <a:xfrm>
          <a:off x="348206" y="86696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1B0E8-1EF4-4E14-9BB3-EA2D4A4F9D83}">
      <dsp:nvSpPr>
        <dsp:cNvPr id="0" name=""/>
        <dsp:cNvSpPr/>
      </dsp:nvSpPr>
      <dsp:spPr>
        <a:xfrm>
          <a:off x="577408" y="1096161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E5E97-B4E6-464C-977A-62E824728AF6}">
      <dsp:nvSpPr>
        <dsp:cNvPr id="0" name=""/>
        <dsp:cNvSpPr/>
      </dsp:nvSpPr>
      <dsp:spPr>
        <a:xfrm>
          <a:off x="4405" y="227742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14 endpoints were developed.</a:t>
          </a:r>
        </a:p>
      </dsp:txBody>
      <dsp:txXfrm>
        <a:off x="4405" y="2277429"/>
        <a:ext cx="1763085" cy="705234"/>
      </dsp:txXfrm>
    </dsp:sp>
    <dsp:sp modelId="{F6EA2B68-A5B2-4143-B9EC-3F85CD2B8D76}">
      <dsp:nvSpPr>
        <dsp:cNvPr id="0" name=""/>
        <dsp:cNvSpPr/>
      </dsp:nvSpPr>
      <dsp:spPr>
        <a:xfrm>
          <a:off x="2419832" y="86696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5F0BC-6EC2-4EAA-9A07-863F964A1214}">
      <dsp:nvSpPr>
        <dsp:cNvPr id="0" name=""/>
        <dsp:cNvSpPr/>
      </dsp:nvSpPr>
      <dsp:spPr>
        <a:xfrm>
          <a:off x="2649033" y="1096161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E9C7-C519-493F-95FC-CE265397BFE9}">
      <dsp:nvSpPr>
        <dsp:cNvPr id="0" name=""/>
        <dsp:cNvSpPr/>
      </dsp:nvSpPr>
      <dsp:spPr>
        <a:xfrm>
          <a:off x="2076031" y="227742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18 unit tests were written. </a:t>
          </a:r>
        </a:p>
      </dsp:txBody>
      <dsp:txXfrm>
        <a:off x="2076031" y="2277429"/>
        <a:ext cx="1763085" cy="705234"/>
      </dsp:txXfrm>
    </dsp:sp>
    <dsp:sp modelId="{2055C762-6E62-4BE6-8A23-ABEFD7B07D17}">
      <dsp:nvSpPr>
        <dsp:cNvPr id="0" name=""/>
        <dsp:cNvSpPr/>
      </dsp:nvSpPr>
      <dsp:spPr>
        <a:xfrm>
          <a:off x="4491458" y="86696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DE320-0E34-4850-B9F3-FB7ACC0E28F7}">
      <dsp:nvSpPr>
        <dsp:cNvPr id="0" name=""/>
        <dsp:cNvSpPr/>
      </dsp:nvSpPr>
      <dsp:spPr>
        <a:xfrm>
          <a:off x="4720659" y="1096161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C0567-089B-4C5A-BA12-C5557206EB22}">
      <dsp:nvSpPr>
        <dsp:cNvPr id="0" name=""/>
        <dsp:cNvSpPr/>
      </dsp:nvSpPr>
      <dsp:spPr>
        <a:xfrm>
          <a:off x="4147657" y="227742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Between the controller and unit test files there are over 1,000 lines of code.</a:t>
          </a:r>
        </a:p>
      </dsp:txBody>
      <dsp:txXfrm>
        <a:off x="4147657" y="2277429"/>
        <a:ext cx="1763085" cy="705234"/>
      </dsp:txXfrm>
    </dsp:sp>
    <dsp:sp modelId="{B66D0985-0C33-401D-B7DC-7978EB2CDA94}">
      <dsp:nvSpPr>
        <dsp:cNvPr id="0" name=""/>
        <dsp:cNvSpPr/>
      </dsp:nvSpPr>
      <dsp:spPr>
        <a:xfrm>
          <a:off x="6563084" y="86696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1A68F-B46A-4182-B17B-7149B0FA151C}">
      <dsp:nvSpPr>
        <dsp:cNvPr id="0" name=""/>
        <dsp:cNvSpPr/>
      </dsp:nvSpPr>
      <dsp:spPr>
        <a:xfrm>
          <a:off x="6792285" y="1096161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1EA6A-41B5-4A0C-A0FA-E621434F400F}">
      <dsp:nvSpPr>
        <dsp:cNvPr id="0" name=""/>
        <dsp:cNvSpPr/>
      </dsp:nvSpPr>
      <dsp:spPr>
        <a:xfrm>
          <a:off x="6219283" y="227742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At least 120 hours were spent on this project (don’t ask for actual hour count) </a:t>
          </a:r>
        </a:p>
      </dsp:txBody>
      <dsp:txXfrm>
        <a:off x="6219283" y="2277429"/>
        <a:ext cx="1763085" cy="705234"/>
      </dsp:txXfrm>
    </dsp:sp>
    <dsp:sp modelId="{5F7BC126-F962-4751-BC08-3EA926134A48}">
      <dsp:nvSpPr>
        <dsp:cNvPr id="0" name=""/>
        <dsp:cNvSpPr/>
      </dsp:nvSpPr>
      <dsp:spPr>
        <a:xfrm>
          <a:off x="8634710" y="86696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34767-20B4-4186-B6B7-06C4FD11C905}">
      <dsp:nvSpPr>
        <dsp:cNvPr id="0" name=""/>
        <dsp:cNvSpPr/>
      </dsp:nvSpPr>
      <dsp:spPr>
        <a:xfrm>
          <a:off x="8863911" y="1096161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21C67-5181-435F-AD13-8C65DF56CCF3}">
      <dsp:nvSpPr>
        <dsp:cNvPr id="0" name=""/>
        <dsp:cNvSpPr/>
      </dsp:nvSpPr>
      <dsp:spPr>
        <a:xfrm>
          <a:off x="8290908" y="227742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Configured GitHub actions to build and test project on each commit</a:t>
          </a:r>
        </a:p>
      </dsp:txBody>
      <dsp:txXfrm>
        <a:off x="8290908" y="2277429"/>
        <a:ext cx="1763085" cy="70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405ED-1819-4B43-B4F0-8E2EBCB10B0D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3E0A-9B6D-4A21-BC4A-D44044CF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agency has their own way of scheduling appointments, so the API had to be able to tailor to any specific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83E0A-9B6D-4A21-BC4A-D44044CFE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7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case story was reviewed and discussed with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83E0A-9B6D-4A21-BC4A-D44044CFE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Tables called </a:t>
            </a:r>
            <a:r>
              <a:rPr lang="en-US" dirty="0" err="1"/>
              <a:t>AppointmentSlots</a:t>
            </a:r>
            <a:r>
              <a:rPr lang="en-US" dirty="0"/>
              <a:t> and </a:t>
            </a:r>
            <a:r>
              <a:rPr lang="en-US" dirty="0" err="1"/>
              <a:t>OfficeLocations</a:t>
            </a:r>
            <a:endParaRPr lang="en-US" dirty="0"/>
          </a:p>
          <a:p>
            <a:r>
              <a:rPr lang="en-US" dirty="0"/>
              <a:t>Use example of fuel assistance appointment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83E0A-9B6D-4A21-BC4A-D44044CFE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in C#</a:t>
            </a:r>
          </a:p>
          <a:p>
            <a:r>
              <a:rPr lang="en-US" dirty="0"/>
              <a:t>Uses .NET Core with Entity Framework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83E0A-9B6D-4A21-BC4A-D44044CFE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InMemory</a:t>
            </a:r>
            <a:r>
              <a:rPr lang="en-US" dirty="0"/>
              <a:t> does not support a relational database while </a:t>
            </a:r>
            <a:r>
              <a:rPr lang="en-US" dirty="0" err="1"/>
              <a:t>sqlite</a:t>
            </a:r>
            <a:r>
              <a:rPr lang="en-US" dirty="0"/>
              <a:t> does.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83E0A-9B6D-4A21-BC4A-D44044CFE9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683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Senior Project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Nicholas Morin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65DF8C-842B-4C6C-BE97-0B7A6D54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04" y="612843"/>
            <a:ext cx="7086856" cy="56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8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CC1B-98E4-48EB-AEF8-CB11ADF6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Condensed" panose="020B05020402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4562-238A-4C36-84F8-A2A016849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78" y="2746422"/>
            <a:ext cx="5399988" cy="2289771"/>
          </a:xfrm>
        </p:spPr>
        <p:txBody>
          <a:bodyPr>
            <a:normAutofit/>
          </a:bodyPr>
          <a:lstStyle/>
          <a:p>
            <a:r>
              <a:rPr lang="en-US" sz="2000" dirty="0"/>
              <a:t>Gained knowledge and experience in:</a:t>
            </a:r>
          </a:p>
          <a:p>
            <a:pPr lvl="1"/>
            <a:r>
              <a:rPr lang="en-US" sz="1800" dirty="0"/>
              <a:t>C#</a:t>
            </a:r>
          </a:p>
          <a:p>
            <a:pPr lvl="1"/>
            <a:r>
              <a:rPr lang="en-US" sz="1800" dirty="0"/>
              <a:t>.NET Core &amp; Entity Framework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Development process</a:t>
            </a:r>
          </a:p>
          <a:p>
            <a:pPr lvl="1"/>
            <a:r>
              <a:rPr lang="en-US" sz="1800" dirty="0"/>
              <a:t>Testing process (unit and automation)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89C8107-9080-4146-AA59-A7EB0C62C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336" y="918704"/>
            <a:ext cx="2652860" cy="251145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A60439E-8C6F-499B-B750-D5F21711D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124" y="4843807"/>
            <a:ext cx="3830425" cy="152962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9A182D-B985-DB41-98ED-D1F6B5C4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384" y="2621308"/>
            <a:ext cx="6135915" cy="2540000"/>
          </a:xfrm>
          <a:prstGeom prst="rect">
            <a:avLst/>
          </a:prstGeom>
        </p:spPr>
      </p:pic>
      <p:pic>
        <p:nvPicPr>
          <p:cNvPr id="9" name="Picture 8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8521C30B-4155-5A4C-B81E-6F9F410CB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384" y="2938805"/>
            <a:ext cx="1270000" cy="1270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17A23E9-DB43-DF45-BE18-F3AE8C036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198" y="121632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hnschrift Condensed" panose="020B0502040204020203" pitchFamily="34" charset="0"/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F721A-3E30-41F6-B563-279430845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Summer 2019 – Hired as Intern at Community Software Group</a:t>
            </a:r>
          </a:p>
          <a:p>
            <a:pPr lvl="1"/>
            <a:r>
              <a:rPr lang="en-US" sz="2400" dirty="0">
                <a:latin typeface="Bahnschrift Condensed" panose="020B0502040204020203" pitchFamily="34" charset="0"/>
              </a:rPr>
              <a:t>Community Software Group: Established in 1993</a:t>
            </a:r>
          </a:p>
          <a:p>
            <a:pPr lvl="1"/>
            <a:r>
              <a:rPr lang="en-US" sz="2400" dirty="0">
                <a:latin typeface="Bahnschrift Condensed" panose="020B0502040204020203" pitchFamily="34" charset="0"/>
              </a:rPr>
              <a:t>Develops software that aids social service agencies and state government offices.</a:t>
            </a:r>
            <a:br>
              <a:rPr lang="en-US" sz="2400" dirty="0">
                <a:latin typeface="Bahnschrift Condensed" panose="020B0502040204020203" pitchFamily="34" charset="0"/>
              </a:rPr>
            </a:br>
            <a:endParaRPr lang="en-US" sz="2400" dirty="0">
              <a:latin typeface="Bahnschrift Condensed" panose="020B0502040204020203" pitchFamily="34" charset="0"/>
            </a:endParaRPr>
          </a:p>
          <a:p>
            <a:r>
              <a:rPr lang="en-US" sz="2400" dirty="0">
                <a:latin typeface="Bahnschrift Condensed" panose="020B0502040204020203" pitchFamily="34" charset="0"/>
              </a:rPr>
              <a:t>Project – Develop an API for a modular appointment system.</a:t>
            </a:r>
          </a:p>
          <a:p>
            <a:pPr lvl="1"/>
            <a:r>
              <a:rPr lang="en-US" sz="2400" dirty="0">
                <a:latin typeface="Bahnschrift Condensed" panose="020B0502040204020203" pitchFamily="34" charset="0"/>
              </a:rPr>
              <a:t>Needed to be configurable for different agencies to use. </a:t>
            </a:r>
          </a:p>
          <a:p>
            <a:pPr lvl="1"/>
            <a:r>
              <a:rPr lang="en-US" sz="2400" dirty="0">
                <a:latin typeface="Bahnschrift Condensed" panose="020B0502040204020203" pitchFamily="34" charset="0"/>
              </a:rPr>
              <a:t>A frontend had not yet been fully developed.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A7B4A5-677B-8A49-BF1A-B2246ACD3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6" y="795776"/>
            <a:ext cx="3655255" cy="12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EDC9-040F-4210-A071-DF9AF8E2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Condensed" panose="020B0502040204020203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EF0EB-73AC-4011-97EF-5B2FC24DC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Initial Project Objectives</a:t>
            </a:r>
          </a:p>
          <a:p>
            <a:pPr lvl="1"/>
            <a:r>
              <a:rPr lang="en-US" sz="2200" dirty="0">
                <a:latin typeface="Bahnschrift Condensed" panose="020B0502040204020203" pitchFamily="34" charset="0"/>
              </a:rPr>
              <a:t>Brainstorm and produce different case stories that tailor towards each agencies' needs. </a:t>
            </a:r>
          </a:p>
          <a:p>
            <a:pPr lvl="1"/>
            <a:r>
              <a:rPr lang="en-US" sz="2200" dirty="0">
                <a:latin typeface="Bahnschrift Condensed" panose="020B0502040204020203" pitchFamily="34" charset="0"/>
              </a:rPr>
              <a:t>Develop endpoint methods based off the case stories.</a:t>
            </a:r>
          </a:p>
          <a:p>
            <a:pPr lvl="1"/>
            <a:r>
              <a:rPr lang="en-US" sz="2200" dirty="0">
                <a:latin typeface="Bahnschrift Condensed" panose="020B0502040204020203" pitchFamily="34" charset="0"/>
              </a:rPr>
              <a:t>Test each method using third party software. (Postman)</a:t>
            </a:r>
          </a:p>
          <a:p>
            <a:pPr lvl="1"/>
            <a:r>
              <a:rPr lang="en-US" sz="2200" dirty="0">
                <a:latin typeface="Bahnschrift Condensed" panose="020B0502040204020203" pitchFamily="34" charset="0"/>
              </a:rPr>
              <a:t>Document each method</a:t>
            </a:r>
            <a:br>
              <a:rPr lang="en-US" sz="2200" dirty="0">
                <a:latin typeface="Bahnschrift Condensed" panose="020B0502040204020203" pitchFamily="34" charset="0"/>
              </a:rPr>
            </a:br>
            <a:endParaRPr lang="en-US" sz="2200" dirty="0">
              <a:latin typeface="Bahnschrift Condensed" panose="020B0502040204020203" pitchFamily="34" charset="0"/>
            </a:endParaRPr>
          </a:p>
          <a:p>
            <a:r>
              <a:rPr lang="en-US" sz="2400" dirty="0">
                <a:latin typeface="Bahnschrift Condensed" panose="020B0502040204020203" pitchFamily="34" charset="0"/>
              </a:rPr>
              <a:t>Objectives Added Post Proposal</a:t>
            </a:r>
          </a:p>
          <a:p>
            <a:pPr lvl="1"/>
            <a:r>
              <a:rPr lang="en-US" sz="2200" dirty="0">
                <a:latin typeface="Bahnschrift Condensed" panose="020B0502040204020203" pitchFamily="34" charset="0"/>
              </a:rPr>
              <a:t> Develop unit tests for each endpoint method</a:t>
            </a:r>
          </a:p>
          <a:p>
            <a:endParaRPr 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9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3B7C-CFCE-4F54-9FA2-81643BBE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4494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latin typeface="Bahnschrift Condensed" panose="020B0502040204020203" pitchFamily="34" charset="0"/>
              </a:rPr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5419-C84B-4A5D-959D-EA76BDEA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04738"/>
            <a:ext cx="6143625" cy="28345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Bahnschrift Condensed" panose="020B0502040204020203" pitchFamily="34" charset="0"/>
              </a:rPr>
              <a:t>Organization of Data:</a:t>
            </a:r>
          </a:p>
          <a:p>
            <a:pPr lvl="1"/>
            <a:r>
              <a:rPr lang="en-US" sz="2000" dirty="0">
                <a:latin typeface="Bahnschrift Condensed" panose="020B0502040204020203" pitchFamily="34" charset="0"/>
              </a:rPr>
              <a:t>Database: Microsoft SQL Server</a:t>
            </a:r>
          </a:p>
          <a:p>
            <a:pPr lvl="1"/>
            <a:r>
              <a:rPr lang="en-US" sz="2000" dirty="0">
                <a:latin typeface="Bahnschrift Condensed" panose="020B0502040204020203" pitchFamily="34" charset="0"/>
              </a:rPr>
              <a:t>Structure: Each tuple is considered an “Appointment slot”</a:t>
            </a:r>
          </a:p>
          <a:p>
            <a:pPr lvl="2"/>
            <a:r>
              <a:rPr lang="en-US" sz="2000" dirty="0">
                <a:latin typeface="Bahnschrift Condensed" panose="020B0502040204020203" pitchFamily="34" charset="0"/>
              </a:rPr>
              <a:t>SlotId – Unique Id and primary key</a:t>
            </a:r>
          </a:p>
          <a:p>
            <a:pPr lvl="2"/>
            <a:r>
              <a:rPr lang="en-US" sz="2000" dirty="0">
                <a:latin typeface="Bahnschrift Condensed" panose="020B0502040204020203" pitchFamily="34" charset="0"/>
              </a:rPr>
              <a:t>Date &amp; Time – When the appointment takes place</a:t>
            </a:r>
          </a:p>
          <a:p>
            <a:pPr lvl="2"/>
            <a:r>
              <a:rPr lang="en-US" sz="2000" dirty="0">
                <a:latin typeface="Bahnschrift Condensed" panose="020B0502040204020203" pitchFamily="34" charset="0"/>
              </a:rPr>
              <a:t>ApptJson – Holds all information pertaining to appointment</a:t>
            </a:r>
          </a:p>
          <a:p>
            <a:pPr lvl="2"/>
            <a:r>
              <a:rPr lang="en-US" sz="2000" dirty="0">
                <a:latin typeface="Bahnschrift Condensed" panose="020B0502040204020203" pitchFamily="34" charset="0"/>
              </a:rPr>
              <a:t>Timestamp – surprise, just a timestamp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4A5C3-79DE-4BFF-A8E8-0EF6DC480353}"/>
              </a:ext>
            </a:extLst>
          </p:cNvPr>
          <p:cNvSpPr txBox="1"/>
          <p:nvPr/>
        </p:nvSpPr>
        <p:spPr>
          <a:xfrm>
            <a:off x="7534274" y="2906356"/>
            <a:ext cx="4089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 SlotId: 7,</a:t>
            </a:r>
          </a:p>
          <a:p>
            <a:r>
              <a:rPr lang="en-US" dirty="0"/>
              <a:t>   Date: "2020-06-10 00:00:00.000",</a:t>
            </a:r>
          </a:p>
          <a:p>
            <a:r>
              <a:rPr lang="en-US" dirty="0"/>
              <a:t>   Time: "11:30:00.0000000",</a:t>
            </a:r>
          </a:p>
          <a:p>
            <a:r>
              <a:rPr lang="en-US" dirty="0"/>
              <a:t>   ApptJson: null,</a:t>
            </a:r>
          </a:p>
          <a:p>
            <a:r>
              <a:rPr lang="en-US" dirty="0"/>
              <a:t>   Timestamp: null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715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607961-7E45-49D3-9A22-3D06F10EA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6633" y="434898"/>
            <a:ext cx="5718733" cy="598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09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B4E314B-0776-4370-AF9F-10E8AD9D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7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533AA4-6E62-4D38-948D-CE9046AEC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4" y="428625"/>
            <a:ext cx="6828112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70C48BEC-9D1F-44D5-A757-345BB0B6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199" y="564032"/>
            <a:ext cx="3161963" cy="586437"/>
          </a:xfrm>
        </p:spPr>
        <p:txBody>
          <a:bodyPr/>
          <a:lstStyle/>
          <a:p>
            <a:pPr algn="ctr"/>
            <a:r>
              <a:rPr lang="en-US" dirty="0">
                <a:latin typeface="Bahnschrift Condensed" panose="020B0502040204020203" pitchFamily="34" charset="0"/>
              </a:rPr>
              <a:t>Unit Tests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BEB471-730F-4297-93FF-8750D9A0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857251"/>
            <a:ext cx="7896225" cy="50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F243F2E7-0FDB-496A-B2FF-CBEA7866E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228725"/>
            <a:ext cx="3161963" cy="471487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Testing EF Code – 3 approaches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Production database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SQLite – in-memory database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EF Core in-memory database</a:t>
            </a:r>
            <a:br>
              <a:rPr lang="en-US" sz="1600" dirty="0">
                <a:latin typeface="Bahnschrift Condensed" panose="020B0502040204020203" pitchFamily="34" charset="0"/>
              </a:rPr>
            </a:br>
            <a:endParaRPr lang="en-US" sz="16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The SQLite in-memory approach was taken.</a:t>
            </a:r>
            <a:br>
              <a:rPr lang="en-US" sz="1600" dirty="0">
                <a:latin typeface="Bahnschrift Condensed" panose="020B0502040204020203" pitchFamily="34" charset="0"/>
              </a:rPr>
            </a:br>
            <a:endParaRPr lang="en-US" sz="16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Challenges –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Tests couldn’t be found by compilers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Mocking DbContext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Condensed" panose="020B0502040204020203" pitchFamily="34" charset="0"/>
              </a:rPr>
              <a:t>Using mocked context in the controller methods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2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6450516-7D20-447B-AD47-1A8E0AF5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Bahnschrift Condensed" panose="020B0502040204020203" pitchFamily="34" charset="0"/>
              </a:rPr>
              <a:t>Fun Facts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FF9D544-BCE0-4A47-AB55-4CD1622FE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32002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594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95CD6A7101742BAA1003B8275BF0C" ma:contentTypeVersion="2" ma:contentTypeDescription="Create a new document." ma:contentTypeScope="" ma:versionID="2da551a0537b878af9652d5fe1f8242c">
  <xsd:schema xmlns:xsd="http://www.w3.org/2001/XMLSchema" xmlns:xs="http://www.w3.org/2001/XMLSchema" xmlns:p="http://schemas.microsoft.com/office/2006/metadata/properties" xmlns:ns3="9d5f9825-65c7-4d45-9944-bccfb09eb0e7" targetNamespace="http://schemas.microsoft.com/office/2006/metadata/properties" ma:root="true" ma:fieldsID="d96aaa679b2fcce253bf85e9b8b0b9eb" ns3:_="">
    <xsd:import namespace="9d5f9825-65c7-4d45-9944-bccfb09eb0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9825-65c7-4d45-9944-bccfb09eb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d5f9825-65c7-4d45-9944-bccfb09eb0e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21AC01-1D9B-4B1C-AE71-DEB9AA97A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f9825-65c7-4d45-9944-bccfb09eb0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Widescreen</PresentationFormat>
  <Paragraphs>67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Bahnschrift Condensed</vt:lpstr>
      <vt:lpstr>Calibri</vt:lpstr>
      <vt:lpstr>Century Gothic</vt:lpstr>
      <vt:lpstr>Garamond</vt:lpstr>
      <vt:lpstr>SavonVTI</vt:lpstr>
      <vt:lpstr>Senior Project Presentation</vt:lpstr>
      <vt:lpstr>Introduction</vt:lpstr>
      <vt:lpstr>Objectives</vt:lpstr>
      <vt:lpstr>Demonstration</vt:lpstr>
      <vt:lpstr>PowerPoint Presentation</vt:lpstr>
      <vt:lpstr>PowerPoint Presentation</vt:lpstr>
      <vt:lpstr>PowerPoint Presentation</vt:lpstr>
      <vt:lpstr>Unit Tests</vt:lpstr>
      <vt:lpstr>Fun Facts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2020-06-02T20:36:20Z</dcterms:created>
  <dcterms:modified xsi:type="dcterms:W3CDTF">2020-06-03T01:06:02Z</dcterms:modified>
</cp:coreProperties>
</file>